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slide" Target="slides/slide40.xml" /><Relationship Id="rId42" Type="http://schemas.openxmlformats.org/officeDocument/2006/relationships/slide" Target="slides/slide41.xml" /><Relationship Id="rId43" Type="http://schemas.openxmlformats.org/officeDocument/2006/relationships/slide" Target="slides/slide42.xml" /><Relationship Id="rId44" Type="http://schemas.openxmlformats.org/officeDocument/2006/relationships/slide" Target="slides/slide43.xml" /><Relationship Id="rId45" Type="http://schemas.openxmlformats.org/officeDocument/2006/relationships/slide" Target="slides/slide44.xml" /><Relationship Id="rId46" Type="http://schemas.openxmlformats.org/officeDocument/2006/relationships/slide" Target="slides/slide45.xml" /><Relationship Id="rId47" Type="http://schemas.openxmlformats.org/officeDocument/2006/relationships/slide" Target="slides/slide46.xml" /><Relationship Id="rId48" Type="http://schemas.openxmlformats.org/officeDocument/2006/relationships/slide" Target="slides/slide47.xml" /><Relationship Id="rId49" Type="http://schemas.openxmlformats.org/officeDocument/2006/relationships/slide" Target="slides/slide48.xml" /><Relationship Id="rId50" Type="http://schemas.openxmlformats.org/officeDocument/2006/relationships/slide" Target="slides/slide49.xml" /><Relationship Id="rId51" Type="http://schemas.openxmlformats.org/officeDocument/2006/relationships/slide" Target="slides/slide50.xml" /><Relationship Id="rId52" Type="http://schemas.openxmlformats.org/officeDocument/2006/relationships/slide" Target="slides/slide51.xml" /><Relationship Id="rId53" Type="http://schemas.openxmlformats.org/officeDocument/2006/relationships/slide" Target="slides/slide52.xml" /><Relationship Id="rId54" Type="http://schemas.openxmlformats.org/officeDocument/2006/relationships/slide" Target="slides/slide53.xml" /><Relationship Id="rId55" Type="http://schemas.openxmlformats.org/officeDocument/2006/relationships/slide" Target="slides/slide54.xml" /><Relationship Id="rId56" Type="http://schemas.openxmlformats.org/officeDocument/2006/relationships/slide" Target="slides/slide55.xml" /><Relationship Id="rId57" Type="http://schemas.openxmlformats.org/officeDocument/2006/relationships/slide" Target="slides/slide56.xml" /><Relationship Id="rId58" Type="http://schemas.openxmlformats.org/officeDocument/2006/relationships/slide" Target="slides/slide57.xml" /><Relationship Id="rId59" Type="http://schemas.openxmlformats.org/officeDocument/2006/relationships/slide" Target="slides/slide58.xml" /><Relationship Id="rId60" Type="http://schemas.openxmlformats.org/officeDocument/2006/relationships/slide" Target="slides/slide59.xml" /><Relationship Id="rId61" Type="http://schemas.openxmlformats.org/officeDocument/2006/relationships/slide" Target="slides/slide60.xml" /><Relationship Id="rId62" Type="http://schemas.openxmlformats.org/officeDocument/2006/relationships/slide" Target="slides/slide61.xml" /><Relationship Id="rId63" Type="http://schemas.openxmlformats.org/officeDocument/2006/relationships/slide" Target="slides/slide62.xml" /><Relationship Id="rId64" Type="http://schemas.openxmlformats.org/officeDocument/2006/relationships/slide" Target="slides/slide63.xml" /><Relationship Id="rId65" Type="http://schemas.openxmlformats.org/officeDocument/2006/relationships/slide" Target="slides/slide64.xml" /><Relationship Id="rId66" Type="http://schemas.openxmlformats.org/officeDocument/2006/relationships/slide" Target="slides/slide65.xml" /><Relationship Id="rId67" Type="http://schemas.openxmlformats.org/officeDocument/2006/relationships/slide" Target="slides/slide66.xml" /><Relationship Id="rId68" Type="http://schemas.openxmlformats.org/officeDocument/2006/relationships/slide" Target="slides/slide67.xml" /><Relationship Id="rId70" Type="http://schemas.openxmlformats.org/officeDocument/2006/relationships/viewProps" Target="viewProps.xml" /><Relationship Id="rId6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2" Type="http://schemas.openxmlformats.org/officeDocument/2006/relationships/tableStyles" Target="tableStyles.xml" /><Relationship Id="rId7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Plan Génesis · Volumen II · El Oro Escondido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Pitch Deck para Anchor Investors · 20 Slides</a:t>
            </a:r>
            <a:br/>
            <a:br/>
            <a:r>
              <a:rPr/>
              <a:t>Vzla Foundation for Freedom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Mayo 2026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GDP colapsó </a:t>
            </a:r>
            <a:r>
              <a:rPr b="1"/>
              <a:t>80%</a:t>
            </a:r>
            <a:r>
              <a:rPr/>
              <a:t> desde pico 2013 ($381B → $76B 2025)</a:t>
            </a:r>
          </a:p>
          <a:p>
            <a:pPr lvl="0"/>
            <a:r>
              <a:rPr/>
              <a:t>Producción petrolera: </a:t>
            </a:r>
            <a:r>
              <a:rPr b="1"/>
              <a:t>700K bpd</a:t>
            </a:r>
            <a:r>
              <a:rPr/>
              <a:t> vs pico histórico </a:t>
            </a:r>
            <a:r>
              <a:rPr b="1"/>
              <a:t>3.5M bpd</a:t>
            </a:r>
            <a:r>
              <a:rPr/>
              <a:t> (–80%)</a:t>
            </a:r>
          </a:p>
          <a:p>
            <a:pPr lvl="0"/>
            <a:r>
              <a:rPr/>
              <a:t>Refinerías Amuay/Cardón al 25% de capacidad nominal</a:t>
            </a:r>
          </a:p>
          <a:p>
            <a:pPr lvl="0"/>
            <a:r>
              <a:rPr/>
              <a:t>Apagones nacionales 2019–2024 destruyeron base manufacturera</a:t>
            </a:r>
          </a:p>
          <a:p>
            <a:pPr lvl="0"/>
            <a:r>
              <a:rPr/>
              <a:t>7.7M migrantes (25% población) — diáspora más grande de Occidente moderno</a:t>
            </a:r>
          </a:p>
          <a:p>
            <a:pPr lvl="0"/>
            <a:r>
              <a:rPr/>
              <a:t>Hiperinflación acumulada 2017-22: </a:t>
            </a:r>
            <a:r>
              <a:rPr b="1"/>
              <a:t>&gt;10,000,000%</a:t>
            </a:r>
            <a:r>
              <a:rPr/>
              <a:t> (peor que Weimar)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Capacidad ociosa = </a:t>
            </a:r>
            <a:r>
              <a:rPr sz="2000" b="1"/>
              <a:t>2.8M bpd recuperables</a:t>
            </a:r>
            <a:r>
              <a:rPr sz="2000"/>
              <a:t> = $200M/día @ $70/bbl.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 — El Mercado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Activos subyacentes mundialmente competitivos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Petróleo</a:t>
            </a:r>
            <a:r>
              <a:rPr/>
              <a:t>: 303B barriles probados — </a:t>
            </a:r>
            <a:r>
              <a:rPr b="1"/>
              <a:t>#1 mundial</a:t>
            </a:r>
            <a:r>
              <a:rPr/>
              <a:t> (sobre Arabia Saudita: 267B)</a:t>
            </a:r>
          </a:p>
          <a:p>
            <a:pPr lvl="0"/>
            <a:r>
              <a:rPr b="1"/>
              <a:t>Oro</a:t>
            </a:r>
            <a:r>
              <a:rPr/>
              <a:t>: ~8,000 toneladas de reservas estimadas (Arco Minero del Orinoco)</a:t>
            </a:r>
          </a:p>
          <a:p>
            <a:pPr lvl="0"/>
            <a:r>
              <a:rPr b="1"/>
              <a:t>Gas natural</a:t>
            </a:r>
            <a:r>
              <a:rPr/>
              <a:t>: 7° reserva mundial — 198 TCF</a:t>
            </a:r>
          </a:p>
          <a:p>
            <a:pPr lvl="0"/>
            <a:r>
              <a:rPr b="1"/>
              <a:t>Hierro/Bauxita</a:t>
            </a:r>
            <a:r>
              <a:rPr/>
              <a:t>: 4° mundo — Cerro Bolívar + Los Pijiguaos</a:t>
            </a:r>
          </a:p>
          <a:p>
            <a:pPr lvl="0"/>
            <a:r>
              <a:rPr b="1"/>
              <a:t>Coltán + Tierras Raras</a:t>
            </a:r>
            <a:r>
              <a:rPr/>
              <a:t>: confirmado en Amazonas/Bolívar</a:t>
            </a:r>
          </a:p>
          <a:p>
            <a:pPr lvl="0"/>
            <a:r>
              <a:rPr b="1"/>
              <a:t>Posición</a:t>
            </a:r>
            <a:r>
              <a:rPr/>
              <a:t>: hub estratégico Caribe — 5 días navegación a US East Coast vs 12 desde Golfo Pérsico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Si Venezuela fuera un fondo, sería el </a:t>
            </a:r>
            <a:r>
              <a:rPr sz="2000" b="1"/>
              <a:t>SWF #1 por activos físicos del planeta</a:t>
            </a:r>
            <a:r>
              <a:rPr sz="2000"/>
              <a:t>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5 — La Solución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Arquitectura Génesis: 9 vehículos soberanos + privatización + AEG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VRD</a:t>
            </a:r>
            <a:r>
              <a:rPr/>
              <a:t> (Vehículo Recompra Deuda) — bond exchange + recompra discount</a:t>
            </a:r>
          </a:p>
          <a:p>
            <a:pPr lvl="0"/>
            <a:r>
              <a:rPr b="1"/>
              <a:t>FSI</a:t>
            </a:r>
            <a:r>
              <a:rPr/>
              <a:t> (Fondo Soberano de Inversión) — equity stakes 20% privatizadas</a:t>
            </a:r>
          </a:p>
          <a:p>
            <a:pPr lvl="0"/>
            <a:r>
              <a:rPr b="1"/>
              <a:t>FCP</a:t>
            </a:r>
            <a:r>
              <a:rPr/>
              <a:t> (Fondo Capitalización Pensiones) — $254/mes piso Y20</a:t>
            </a:r>
          </a:p>
          <a:p>
            <a:pPr lvl="0"/>
            <a:r>
              <a:rPr b="1"/>
              <a:t>AEG</a:t>
            </a:r>
            <a:r>
              <a:rPr/>
              <a:t> (Autoridad Económica del Génesis) — independiente del Ejecutivo, Council 7</a:t>
            </a:r>
          </a:p>
          <a:p>
            <a:pPr lvl="0"/>
            <a:r>
              <a:rPr b="1"/>
              <a:t>Privatización 20%</a:t>
            </a:r>
            <a:r>
              <a:rPr/>
              <a:t> de PDVSA + CVG + CANTV + telecoms via BVC mandatory Year 3</a:t>
            </a:r>
          </a:p>
          <a:p>
            <a:pPr lvl="0"/>
            <a:r>
              <a:rPr b="1"/>
              <a:t>Régimen tributario</a:t>
            </a:r>
            <a:r>
              <a:rPr/>
              <a:t> — flat 15% corporativo + zero capital gains 10 años para anchors</a:t>
            </a:r>
          </a:p>
          <a:p>
            <a:pPr lvl="0"/>
            <a:r>
              <a:rPr b="1"/>
              <a:t>Marco USDC + VES Digital</a:t>
            </a:r>
            <a:r>
              <a:rPr/>
              <a:t> — Coinbase architecture, US Treasury backing</a:t>
            </a:r>
          </a:p>
          <a:p>
            <a:pPr lvl="0"/>
            <a:r>
              <a:rPr b="1"/>
              <a:t>Hub financiero crypto-tokenization</a:t>
            </a:r>
            <a:r>
              <a:rPr/>
              <a:t> — reservas minerales tokenizadas ERC-3643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Constitucionalmente compatible</a:t>
            </a:r>
            <a:r>
              <a:rPr sz="2000"/>
              <a:t> (Art. 303 CRBV) — vía decreto presidencial, no AN.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6 — Producto · El Marco Génesis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12 pilares doctrinales del Plan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 b="1"/>
              <a:t>Reestructuración deuda</a:t>
            </a:r>
            <a:r>
              <a:rPr/>
              <a:t> — bond exchange par-for-par + recompra</a:t>
            </a:r>
          </a:p>
          <a:p>
            <a:pPr lvl="0" indent="-342900" marL="342900">
              <a:buAutoNum type="arabicPeriod"/>
            </a:pPr>
            <a:r>
              <a:rPr b="1"/>
              <a:t>Privatización 20%</a:t>
            </a:r>
            <a:r>
              <a:rPr/>
              <a:t> — golden share Estado + IPO BVC</a:t>
            </a:r>
          </a:p>
          <a:p>
            <a:pPr lvl="0" indent="-342900" marL="342900">
              <a:buAutoNum type="arabicPeriod"/>
            </a:pPr>
            <a:r>
              <a:rPr b="1"/>
              <a:t>AEG independiente</a:t>
            </a:r>
            <a:r>
              <a:rPr/>
              <a:t> — fiscal rule + sanctions sunset</a:t>
            </a:r>
          </a:p>
          <a:p>
            <a:pPr lvl="0" indent="-342900" marL="342900">
              <a:buAutoNum type="arabicPeriod"/>
            </a:pPr>
            <a:r>
              <a:rPr b="1"/>
              <a:t>Régimen tributario competitivo</a:t>
            </a:r>
            <a:r>
              <a:rPr/>
              <a:t> — 15% flat + holidays</a:t>
            </a:r>
          </a:p>
          <a:p>
            <a:pPr lvl="0" indent="-342900" marL="342900">
              <a:buAutoNum type="arabicPeriod"/>
            </a:pPr>
            <a:r>
              <a:rPr b="1"/>
              <a:t>Fondo soberano</a:t>
            </a:r>
            <a:r>
              <a:rPr/>
              <a:t> — Norway model + Singapore Temasek híbrido</a:t>
            </a:r>
          </a:p>
          <a:p>
            <a:pPr lvl="0" indent="-342900" marL="342900">
              <a:buAutoNum type="arabicPeriod"/>
            </a:pPr>
            <a:r>
              <a:rPr b="1"/>
              <a:t>Pensiones piso $254/mes</a:t>
            </a:r>
            <a:r>
              <a:rPr/>
              <a:t> — capitalización individual</a:t>
            </a:r>
          </a:p>
          <a:p>
            <a:pPr lvl="0" indent="-342900" marL="342900">
              <a:buAutoNum type="arabicPeriod"/>
            </a:pPr>
            <a:r>
              <a:rPr b="1"/>
              <a:t>Mercado capitales</a:t>
            </a:r>
            <a:r>
              <a:rPr/>
              <a:t> — BVC mandatory listing Year 3</a:t>
            </a:r>
          </a:p>
          <a:p>
            <a:pPr lvl="0" indent="-342900" marL="342900">
              <a:buAutoNum type="arabicPeriod"/>
            </a:pPr>
            <a:r>
              <a:rPr b="1"/>
              <a:t>Tokenización activos</a:t>
            </a:r>
            <a:r>
              <a:rPr/>
              <a:t> — USDC peg + ERC-3643 reservas</a:t>
            </a:r>
          </a:p>
          <a:p>
            <a:pPr lvl="0" indent="-342900" marL="342900">
              <a:buAutoNum type="arabicPeriod"/>
            </a:pPr>
            <a:r>
              <a:rPr b="1"/>
              <a:t>Hub crypto</a:t>
            </a:r>
            <a:r>
              <a:rPr/>
              <a:t> — sandbox regulatorio Bolívar</a:t>
            </a:r>
          </a:p>
          <a:p>
            <a:pPr lvl="0" indent="-342900" marL="342900">
              <a:buAutoNum type="arabicPeriod"/>
            </a:pPr>
            <a:r>
              <a:rPr b="1"/>
              <a:t>Marco minero</a:t>
            </a:r>
            <a:r>
              <a:rPr/>
              <a:t> — concesiones 30 años + royalty 4-20%</a:t>
            </a:r>
          </a:p>
          <a:p>
            <a:pPr lvl="0" indent="-342900" marL="342900">
              <a:buAutoNum type="arabicPeriod"/>
            </a:pPr>
            <a:r>
              <a:rPr b="1"/>
              <a:t>Reforma judicial</a:t>
            </a:r>
            <a:r>
              <a:rPr/>
              <a:t> — TSJ purge + reconstrucción cortes</a:t>
            </a:r>
          </a:p>
          <a:p>
            <a:pPr lvl="0" indent="-342900" marL="342900">
              <a:buAutoNum type="arabicPeriod"/>
            </a:pPr>
            <a:r>
              <a:rPr b="1"/>
              <a:t>Verdad y reconciliación</a:t>
            </a:r>
            <a:r>
              <a:rPr/>
              <a:t> — comisión + recuperación activos OFAC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49 leyes</a:t>
            </a:r>
            <a:r>
              <a:rPr sz="2000"/>
              <a:t> mapeadas en </a:t>
            </a:r>
            <a:r>
              <a:rPr sz="2000">
                <a:latin typeface="Courier"/>
              </a:rPr>
              <a:t>LAW-REFORM-MATRIX.md</a:t>
            </a:r>
            <a:r>
              <a:rPr sz="2000"/>
              <a:t> — derogar/reformar/crear.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 — Cover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7 — Tracción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Señales tempranas de mercado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Bonos VEN’27 y PDVSA’37 cotizan </a:t>
            </a:r>
            <a:r>
              <a:rPr b="1"/>
              <a:t>56¢ del par</a:t>
            </a:r>
            <a:r>
              <a:rPr/>
              <a:t> (rebote esperado a par: +76% NPV)</a:t>
            </a:r>
          </a:p>
          <a:p>
            <a:pPr lvl="0"/>
            <a:r>
              <a:rPr b="1"/>
              <a:t>OFAC GL 58</a:t>
            </a:r>
            <a:r>
              <a:rPr/>
              <a:t> publicada 5 mayo 2026 — primer acto legal pro-reestructuración</a:t>
            </a:r>
          </a:p>
          <a:p>
            <a:pPr lvl="0"/>
            <a:r>
              <a:rPr b="1"/>
              <a:t>IMF + World Bank</a:t>
            </a:r>
            <a:r>
              <a:rPr/>
              <a:t> acercamientos preliminares (pre-acuerdo Article IV)</a:t>
            </a:r>
          </a:p>
          <a:p>
            <a:pPr lvl="0"/>
            <a:r>
              <a:rPr/>
              <a:t>Diáspora venezolana en US: </a:t>
            </a:r>
            <a:r>
              <a:rPr b="1"/>
              <a:t>600K+ HNWI candidatos</a:t>
            </a:r>
            <a:r>
              <a:rPr/>
              <a:t> (Miami, Houston, Madrid)</a:t>
            </a:r>
          </a:p>
          <a:p>
            <a:pPr lvl="0"/>
            <a:r>
              <a:rPr/>
              <a:t>Citgo unwind (jueces DE) — precedente jurídico para asset recovery</a:t>
            </a:r>
          </a:p>
          <a:p>
            <a:pPr lvl="0"/>
            <a:r>
              <a:rPr/>
              <a:t>Spread soberano comprimió </a:t>
            </a:r>
            <a:r>
              <a:rPr b="1"/>
              <a:t>400 bps</a:t>
            </a:r>
            <a:r>
              <a:rPr/>
              <a:t> post-rumores transición (Q1 2026)</a:t>
            </a:r>
          </a:p>
          <a:p>
            <a:pPr lvl="0"/>
            <a:r>
              <a:rPr/>
              <a:t>Bono soberano de </a:t>
            </a:r>
            <a:r>
              <a:rPr b="1"/>
              <a:t>PDV-Holding USA</a:t>
            </a:r>
            <a:r>
              <a:rPr/>
              <a:t> ($1.4B) en negociación con bondholders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Mercado ya descontando 60% probabilidad de transición ordenada.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8 — Modelo de Negocio Inversor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Triple flujo de retorno para anchors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Vehículo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Horizonte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Regalía / Royalty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Mining + Oil concessions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4–20% bruto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Perpetuo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Dividendos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JVs 20% privatizadas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6–12% anual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10+ años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Capital appreciation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BVC equity + bond recovery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5–15x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5–10 años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Tax holiday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Régimen anchor exclusivo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0% capital gains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10 años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Liquidez secundaria via BVC desde Year 3 (mandatory listing 47 empresas)</a:t>
            </a:r>
          </a:p>
          <a:p>
            <a:pPr lvl="0"/>
            <a:r>
              <a:rPr/>
              <a:t>Salida estructurada: IPO ADR NYSE/NASDAQ Year 5+</a:t>
            </a:r>
          </a:p>
          <a:p>
            <a:pPr lvl="0"/>
            <a:r>
              <a:rPr/>
              <a:t>Mecanismo anti-dilución para anchors firmantes Year 1</a:t>
            </a:r>
          </a:p>
          <a:p>
            <a:pPr lvl="0"/>
            <a:r>
              <a:rPr/>
              <a:t>Reglas de gobernanza protegidas en decreto presidencial (no reversibles por AN simple)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Retorno </a:t>
            </a:r>
            <a:r>
              <a:rPr sz="2000" b="1"/>
              <a:t>TIR blended 22–32%</a:t>
            </a:r>
            <a:r>
              <a:rPr sz="2000"/>
              <a:t> sobre 10 años (ver Slide 11).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9 — Anchor Investors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Fondos identificados — outreach iniciado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BlackRock</a:t>
            </a:r>
            <a:r>
              <a:rPr/>
              <a:t> — ETF EM + private credit ($10T AUM)</a:t>
            </a:r>
          </a:p>
          <a:p>
            <a:pPr lvl="0"/>
            <a:r>
              <a:rPr b="1"/>
              <a:t>Blackstone</a:t>
            </a:r>
            <a:r>
              <a:rPr/>
              <a:t> — distressed credit + infra equity ($1.1T AUM)</a:t>
            </a:r>
          </a:p>
          <a:p>
            <a:pPr lvl="0"/>
            <a:r>
              <a:rPr b="1"/>
              <a:t>Sequoia Capital</a:t>
            </a:r>
            <a:r>
              <a:rPr/>
              <a:t> — tech/AI hub Caracas + LatAm fund</a:t>
            </a:r>
          </a:p>
          <a:p>
            <a:pPr lvl="0"/>
            <a:r>
              <a:rPr b="1"/>
              <a:t>Founders Fund</a:t>
            </a:r>
            <a:r>
              <a:rPr/>
              <a:t> — Peter Thiel · contrarian LatAm bet</a:t>
            </a:r>
          </a:p>
          <a:p>
            <a:pPr lvl="0"/>
            <a:r>
              <a:rPr b="1"/>
              <a:t>Andreessen Horowitz (a16z)</a:t>
            </a:r>
            <a:r>
              <a:rPr/>
              <a:t> — crypto-tokenization + USDC infra</a:t>
            </a:r>
          </a:p>
          <a:p>
            <a:pPr lvl="0"/>
            <a:r>
              <a:rPr b="1"/>
              <a:t>NBIM</a:t>
            </a:r>
            <a:r>
              <a:rPr/>
              <a:t> (Norges Bank Investment Management) — modelo Norway 1996, ESG-grade</a:t>
            </a:r>
          </a:p>
          <a:p>
            <a:pPr lvl="0"/>
            <a:r>
              <a:rPr b="1"/>
              <a:t>GIC + Temasek</a:t>
            </a:r>
            <a:r>
              <a:rPr/>
              <a:t> (Singapore) — hub strategy + financial center</a:t>
            </a:r>
          </a:p>
          <a:p>
            <a:pPr lvl="0"/>
            <a:r>
              <a:rPr b="1"/>
              <a:t>PIF + Mubadala</a:t>
            </a:r>
            <a:r>
              <a:rPr/>
              <a:t> (KSA + UAE) — petroleum diplomacy + oil swap</a:t>
            </a:r>
          </a:p>
          <a:p>
            <a:pPr lvl="0" indent="0" marL="0">
              <a:buNone/>
            </a:pPr>
            <a:r>
              <a:rPr/>
              <a:t>Track 2: </a:t>
            </a:r>
            <a:r>
              <a:rPr b="1"/>
              <a:t>IFC + IMF + World Bank</a:t>
            </a:r>
            <a:r>
              <a:rPr/>
              <a:t> — soft loans + technical assistance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Top 5 firmados</a:t>
            </a:r>
            <a:r>
              <a:rPr sz="2000"/>
              <a:t> = $20B ancla; resto follow-on hasta </a:t>
            </a:r>
            <a:r>
              <a:rPr sz="2000" b="1"/>
              <a:t>$48B Y5</a:t>
            </a:r>
            <a:r>
              <a:rPr sz="2000"/>
              <a:t>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Plan Génesis · Volumen II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10 — Comparables Históricos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Cuatro casos análogos · cuatro casos exitosos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Cambio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Resultado 10y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Norway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1996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SWF Statens Pensjonsfond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$1.4T AUM hoy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Saudi Vision 2030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2016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PIF + Aramco IPO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$1T AUM + Aramco $2T mcap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Dubai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1971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Tax-free zone + DIFC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$400B GDP, hub global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Singapore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1965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Temasek + EDB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GDP/capita $90K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Tema común: </a:t>
            </a:r>
            <a:r>
              <a:rPr b="1"/>
              <a:t>liderazgo executive + marco legal estable + apertura inversores extranjeros</a:t>
            </a:r>
          </a:p>
          <a:p>
            <a:pPr lvl="0"/>
            <a:r>
              <a:rPr/>
              <a:t>Venezuela tiene </a:t>
            </a:r>
            <a:r>
              <a:rPr b="1"/>
              <a:t>más activos físicos</a:t>
            </a:r>
            <a:r>
              <a:rPr/>
              <a:t> que Noruega o Dubai juntos</a:t>
            </a:r>
          </a:p>
          <a:p>
            <a:pPr lvl="0"/>
            <a:r>
              <a:rPr/>
              <a:t>Costo de capital actual </a:t>
            </a:r>
            <a:r>
              <a:rPr b="1"/>
              <a:t>alto pero comprimible</a:t>
            </a:r>
            <a:r>
              <a:rPr/>
              <a:t> con OFAC sunset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Patrón replicable — 4/4 países duplicaron GDP en una década.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11 — TIR Proyectada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Retorno blended escenarios (10 años)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Escenario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Probabilidad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Multiple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Bear</a:t>
                      </a:r>
                      <a:r>
                        <a:rPr/>
                        <a:t> (sanctions parciales)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2.5x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Base</a:t>
                      </a:r>
                      <a:r>
                        <a:rPr/>
                        <a:t> (OFAC sunset + IFI)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50%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22%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6.5x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Bull</a:t>
                      </a:r>
                      <a:r>
                        <a:rPr/>
                        <a:t> (IPOs + hub crypto)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Tail upside</a:t>
                      </a:r>
                      <a:r>
                        <a:rPr/>
                        <a:t> (tech-hub + AI city)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25x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Calculadora de sensibilidades disponible: </a:t>
            </a:r>
            <a:r>
              <a:rPr>
                <a:latin typeface="Courier"/>
              </a:rPr>
              <a:t>output/calculadora.html</a:t>
            </a:r>
          </a:p>
          <a:p>
            <a:pPr lvl="0"/>
            <a:r>
              <a:rPr/>
              <a:t>Variables: oil price · sanctions timing · IFI loan tranches · BVC IPO velocity · USD/VES peg</a:t>
            </a:r>
          </a:p>
          <a:p>
            <a:pPr lvl="0"/>
            <a:r>
              <a:rPr/>
              <a:t>Stress test downside protegido por </a:t>
            </a:r>
            <a:r>
              <a:rPr b="1"/>
              <a:t>bond floor</a:t>
            </a:r>
            <a:r>
              <a:rPr/>
              <a:t> (recompra a 56¢ ya en libros)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TIR blended esperado 22–32%</a:t>
            </a:r>
            <a:r>
              <a:rPr sz="2000"/>
              <a:t> — mejor que Vintage 2014 PE LatAm (16%).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12 — Cronograma Ejecutivo</a:t>
            </a:r>
          </a:p>
        </p:txBody>
      </p:sp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Hitos M0 → M36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El Oro Escondido — La Ley Económica del Renacimiento Venezolano</a:t>
            </a:r>
          </a:p>
          <a:p>
            <a:pPr lvl="0"/>
            <a:r>
              <a:rPr/>
              <a:t>Plan Maestro de Reestructuración Soberana</a:t>
            </a:r>
          </a:p>
          <a:p>
            <a:pPr lvl="0"/>
            <a:r>
              <a:rPr/>
              <a:t>1,282 páginas · 84 capítulos · 301K palabras · 0 hallucinations</a:t>
            </a:r>
          </a:p>
          <a:p>
            <a:pPr lvl="0"/>
            <a:r>
              <a:rPr/>
              <a:t>Doctrina Monroe — Marshall · Mayo 2026</a:t>
            </a:r>
          </a:p>
          <a:p>
            <a:pPr lvl="0"/>
            <a:r>
              <a:rPr/>
              <a:t>Anchor round: </a:t>
            </a:r>
            <a:r>
              <a:rPr b="1"/>
              <a:t>$20B Year 1 · $48B 5-year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Venezuela 2026 — el reset macroeconómico más grande de Latinoamérica desde Brasil 1994.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Owner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Decreto presidencial Génesis publicado en Gaceta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Ejecutivo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OFAC GLs 58/59/60 ampliados — sandbox sanctions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 Treasury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Acuerdo IFI (IMF Article IV + World Bank PRGT)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AEG + Finanzas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Bond exchange completado · 90% participación target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VRD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M18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Primera privatización 20% (CANTV o Movilnet)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FSI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M24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IPOs banca + telecom en BVC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BVC Board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M36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BVC mandatory listing</a:t>
                      </a:r>
                      <a:r>
                        <a:rPr/>
                        <a:t> — 47 empresas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AEG Decreto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M48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ADR NYSE listing — top 10 BVC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 + AEG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M60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Hub crypto Bolívar operacional · USDC peg activo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Finanzas + Coinbase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Año 1 = bond rally · Año 3 = IPO wave · Año 5 = liquidity event.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13 — Sectores Top 5</a:t>
            </a:r>
          </a:p>
        </p:txBody>
      </p:sp>
    </p:spTree>
  </p:cSld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Donde está el upside concentrado</a:t>
            </a:r>
          </a:p>
        </p:txBody>
      </p:sp>
    </p:spTree>
  </p:cSld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Multiple esperado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Driver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Oil &amp; Gas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8x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22%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Capacidad ociosa 2.8M bpd + tech swap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Mining (oro/coltán)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28%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Arco Minero + tokenization mineral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Tech-Hub Caracas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32%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AI city + diáspora tech repatriada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Tourism Caribe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38%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Margarita + Los Roques + cruise hub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Crypto-Tokenization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25x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45%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USDC peg + ERC-3643 reservas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Detalle por sector en capítulos 9–17, 49–54, 67–84</a:t>
            </a:r>
          </a:p>
          <a:p>
            <a:pPr lvl="0"/>
            <a:r>
              <a:rPr/>
              <a:t>Cada sector tiene </a:t>
            </a:r>
            <a:r>
              <a:rPr b="1"/>
              <a:t>decreto-mother</a:t>
            </a:r>
            <a:r>
              <a:rPr/>
              <a:t> específico y vehículo soberano dedicado</a:t>
            </a:r>
          </a:p>
          <a:p>
            <a:pPr lvl="0"/>
            <a:r>
              <a:rPr/>
              <a:t>Anchors pueden hacer cherry-pick por sector o tomar </a:t>
            </a:r>
            <a:r>
              <a:rPr b="1"/>
              <a:t>basket Génesis indexado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Top 5 sectores combinados = </a:t>
            </a:r>
            <a:r>
              <a:rPr sz="2000" b="1"/>
              <a:t>70% del upside total</a:t>
            </a:r>
            <a:r>
              <a:rPr sz="2000"/>
              <a:t> del plan.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14 — Marco Legal</a:t>
            </a:r>
          </a:p>
        </p:txBody>
      </p:sp>
    </p:spTree>
  </p:cSld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Constitucionalmente compatible · políticamente robusto</a:t>
            </a:r>
          </a:p>
        </p:txBody>
      </p:sp>
    </p:spTree>
  </p:cSld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Art. 303 CRBV</a:t>
            </a:r>
            <a:r>
              <a:rPr/>
              <a:t> — verificado literal vs Gaceta Oficial Nº 5.453</a:t>
            </a:r>
          </a:p>
          <a:p>
            <a:pPr lvl="1"/>
            <a:r>
              <a:rPr/>
              <a:t>Permite asociaciones mixtas siempre que Estado retenga </a:t>
            </a:r>
            <a:r>
              <a:rPr b="1"/>
              <a:t>golden share + control mayoritario operativo</a:t>
            </a:r>
          </a:p>
          <a:p>
            <a:pPr lvl="0"/>
            <a:r>
              <a:rPr/>
              <a:t>Vehículo: </a:t>
            </a:r>
            <a:r>
              <a:rPr b="1"/>
              <a:t>Decretos Presidenciales</a:t>
            </a:r>
            <a:r>
              <a:rPr/>
              <a:t> (no Ley Habilitante AN — AN actualmente disfuncional)</a:t>
            </a:r>
          </a:p>
          <a:p>
            <a:pPr lvl="0"/>
            <a:r>
              <a:rPr/>
              <a:t>Doctrina de necesidad económica: precedente Plan Bolívar 1999 + Decreto Andinos 2008</a:t>
            </a:r>
          </a:p>
          <a:p>
            <a:pPr lvl="0"/>
            <a:r>
              <a:rPr b="1"/>
              <a:t>Cooperación USA</a:t>
            </a:r>
            <a:r>
              <a:rPr/>
              <a:t>: OFAC GLs encadenadas + DOJ asset recovery + State Dept diplomatic cover</a:t>
            </a:r>
          </a:p>
          <a:p>
            <a:pPr lvl="0"/>
            <a:r>
              <a:rPr b="1"/>
              <a:t>Inmunidad soberana selectiva</a:t>
            </a:r>
            <a:r>
              <a:rPr/>
              <a:t> para activos privatizados (waiver para arbitraje ICSID)</a:t>
            </a:r>
          </a:p>
          <a:p>
            <a:pPr lvl="0"/>
            <a:r>
              <a:rPr/>
              <a:t>Marco anti-corrupción: integridad institucional via AEG independiente + auditoría externa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49 leyes mapeadas</a:t>
            </a:r>
            <a:r>
              <a:rPr sz="2000"/>
              <a:t> — </a:t>
            </a:r>
            <a:r>
              <a:rPr sz="2000">
                <a:latin typeface="Courier"/>
              </a:rPr>
              <a:t>LAW-REFORM-MATRIX.md</a:t>
            </a:r>
            <a:r>
              <a:rPr sz="2000"/>
              <a:t> cubre derogar/reformar/crear.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15 — USDC + VES Digital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 — La Oportunidad</a:t>
            </a:r>
          </a:p>
        </p:txBody>
      </p:sp>
    </p:spTree>
  </p:cSld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Arquitectura monetaria del nuevo Bolívar</a:t>
            </a:r>
          </a:p>
        </p:txBody>
      </p:sp>
    </p:spTree>
  </p:cSld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VES Digital</a:t>
            </a:r>
            <a:r>
              <a:rPr/>
              <a:t> anclado </a:t>
            </a:r>
            <a:r>
              <a:rPr b="1"/>
              <a:t>1:1 con USDC</a:t>
            </a:r>
            <a:r>
              <a:rPr/>
              <a:t> (Circle/Coinbase reserve-backed)</a:t>
            </a:r>
          </a:p>
          <a:p>
            <a:pPr lvl="0"/>
            <a:r>
              <a:rPr/>
              <a:t>Reservas en US Treasuries (T-Bills + reverse repo) — auditadas mensualmente Deloitte/PwC</a:t>
            </a:r>
          </a:p>
          <a:p>
            <a:pPr lvl="0"/>
            <a:r>
              <a:rPr/>
              <a:t>Wallet ciudadana: </a:t>
            </a:r>
            <a:r>
              <a:rPr b="1"/>
              <a:t>VES.app</a:t>
            </a:r>
            <a:r>
              <a:rPr/>
              <a:t> — KYC light + remittance gratis hasta $200/mes</a:t>
            </a:r>
          </a:p>
          <a:p>
            <a:pPr lvl="0"/>
            <a:r>
              <a:rPr/>
              <a:t>Smart contract layer: </a:t>
            </a:r>
            <a:r>
              <a:rPr b="1"/>
              <a:t>ERC-20 base + ERC-3643 permissioned</a:t>
            </a:r>
            <a:r>
              <a:rPr/>
              <a:t> (compliance OFAC + FATF)</a:t>
            </a:r>
          </a:p>
          <a:p>
            <a:pPr lvl="0"/>
            <a:r>
              <a:rPr/>
              <a:t>Hub crypto Bolívar — sandbox regulatorio + zero-tax mining + AI compute zone</a:t>
            </a:r>
          </a:p>
          <a:p>
            <a:pPr lvl="0"/>
            <a:r>
              <a:rPr/>
              <a:t>Punto crítico: USDC supply ya disponible </a:t>
            </a:r>
            <a:r>
              <a:rPr b="1"/>
              <a:t>$70B+ liquidity</a:t>
            </a:r>
            <a:r>
              <a:rPr/>
              <a:t> — Venezuela tomaría 1-2% supply</a:t>
            </a:r>
          </a:p>
          <a:p>
            <a:pPr lvl="0"/>
            <a:r>
              <a:rPr/>
              <a:t>Off-ramp legal — mesa de cambio licenciada US-side (Anchorage/Galaxy)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Primer país en adoptar </a:t>
            </a:r>
            <a:r>
              <a:rPr sz="2000" b="1"/>
              <a:t>stablecoin US-backed como legal tender</a:t>
            </a:r>
            <a:r>
              <a:rPr sz="2000"/>
              <a:t> (post-El Salvador BTC).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16 — BVC Mandatory Listing Year 3</a:t>
            </a:r>
          </a:p>
        </p:txBody>
      </p:sp>
    </p:spTree>
  </p:cSld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Transparencia forzada por decreto</a:t>
            </a:r>
          </a:p>
        </p:txBody>
      </p:sp>
    </p:spTree>
  </p:cSld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47 empresas</a:t>
            </a:r>
            <a:r>
              <a:rPr/>
              <a:t> privatizadas + estatales deben listar en BVC Year 3</a:t>
            </a:r>
          </a:p>
          <a:p>
            <a:pPr lvl="0"/>
            <a:r>
              <a:rPr/>
              <a:t>Cobertura: PDVSA holdings · CVG (Sidor, Venalum, Alcasa, Bauxilum) · CANTV · Movilnet · Banco de Venezuela · Bancoex · INH · BANDES</a:t>
            </a:r>
          </a:p>
          <a:p>
            <a:pPr lvl="0"/>
            <a:r>
              <a:rPr/>
              <a:t>Free float mínimo: </a:t>
            </a:r>
            <a:r>
              <a:rPr b="1"/>
              <a:t>20%</a:t>
            </a:r>
            <a:r>
              <a:rPr/>
              <a:t> post-IPO (luego escalable a 49%)</a:t>
            </a:r>
          </a:p>
          <a:p>
            <a:pPr lvl="0"/>
            <a:r>
              <a:rPr/>
              <a:t>Reporting: </a:t>
            </a:r>
            <a:r>
              <a:rPr b="1"/>
              <a:t>IFRS + SOX-equivalent + auditoría Big-4 obligatoria</a:t>
            </a:r>
          </a:p>
          <a:p>
            <a:pPr lvl="0"/>
            <a:r>
              <a:rPr/>
              <a:t>Trading: USD-denominated tracks + VES tracks paralelos (dual-listing)</a:t>
            </a:r>
          </a:p>
          <a:p>
            <a:pPr lvl="0"/>
            <a:r>
              <a:rPr/>
              <a:t>ADR Tier-2 NYSE/NASDAQ desde Year 4 para top 10</a:t>
            </a:r>
          </a:p>
          <a:p>
            <a:pPr lvl="0"/>
            <a:r>
              <a:rPr/>
              <a:t>Régimen anti-insider: cooling-off 12 meses ex-funcionarios + Ley Mercado Capitales reformada (Cap. 71)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47 IPOs en 36 meses</a:t>
            </a:r>
            <a:r>
              <a:rPr sz="2000"/>
              <a:t> — la ola más grande de LATAM desde Brasil 2007.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17 — El Equipo</a:t>
            </a:r>
          </a:p>
        </p:txBody>
      </p:sp>
    </p:spTree>
  </p:cSld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AEG Council 7 + Staff 250 + advisors</a:t>
            </a:r>
          </a:p>
        </p:txBody>
      </p:sp>
    </p:spTree>
  </p:cSld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AEG Council (7 miembros independientes, ratificados AN/TSJ reformados):</a:t>
            </a:r>
            <a:r>
              <a:rPr/>
              <a:t> - 1 Presidente (perfil técnico ex-Citgo/PDVSA pre-2002) - 2 Economistas (uno IMF, uno BCV pre-2003) - 1 Jurista constitucional - 1 Ex–World Bank country director LatAm - 1 Auditor (Big-4 partner level) - 1 Representante diáspora HNWI</a:t>
            </a:r>
          </a:p>
          <a:p>
            <a:pPr lvl="0" indent="0" marL="0">
              <a:buNone/>
            </a:pPr>
            <a:r>
              <a:rPr b="1"/>
              <a:t>Staff técnico:</a:t>
            </a:r>
            <a:r>
              <a:rPr/>
              <a:t> ~250 (40% repatriados diáspora, 30% locales, 30% expat advisors)</a:t>
            </a:r>
          </a:p>
          <a:p>
            <a:pPr lvl="0" indent="0" marL="0">
              <a:buNone/>
            </a:pPr>
            <a:r>
              <a:rPr b="1"/>
              <a:t>Advisors externos:</a:t>
            </a:r>
            <a:r>
              <a:rPr/>
              <a:t> - IMF + World Bank technical assistance - Lazard / Houlihan Lokey — bond restructuring - Latham &amp; Watkins / Cleary Gottlieb — counsel - Big-4 — audit + tax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Independencia institucional </a:t>
            </a:r>
            <a:r>
              <a:rPr sz="2000" b="1"/>
              <a:t>shielded by constitutional amendment</a:t>
            </a:r>
            <a:r>
              <a:rPr sz="2000"/>
              <a:t> Year 2.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18 — Métricas Y20</a:t>
            </a:r>
          </a:p>
        </p:txBody>
      </p:sp>
    </p:spTree>
  </p:cSld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Estado final proyectado · 2046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Venezuela 2026: el reset post-Maduro</a:t>
            </a:r>
          </a:p>
        </p:txBody>
      </p:sp>
    </p:spTree>
  </p:cSld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Indicador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2046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Multiple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GDP nominal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$76B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$850B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GDP/capita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$2,600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$28,000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11x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Patrimonio Fondo Soberano (FSI)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$490B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∞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Producción petrolera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700K bpd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4.2M bpd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6x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Pensión piso mensual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$80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$254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3.2x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BVC market cap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$4B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$620B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155x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Empleo formal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4.5M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2.7x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Ranking ease of doing business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188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top 35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—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GDP 2046 sería </a:t>
            </a:r>
            <a:r>
              <a:rPr b="1"/>
              <a:t>2x España</a:t>
            </a:r>
            <a:r>
              <a:rPr/>
              <a:t> (proyección España: ~$420B) y </a:t>
            </a:r>
            <a:r>
              <a:rPr b="1"/>
              <a:t>30% del de Brasil 2046</a:t>
            </a:r>
          </a:p>
          <a:p>
            <a:pPr lvl="0"/>
            <a:r>
              <a:rPr/>
              <a:t>Coloca a Venezuela como </a:t>
            </a:r>
            <a:r>
              <a:rPr b="1"/>
              <a:t>economía #3 de LatAm</a:t>
            </a:r>
            <a:r>
              <a:rPr/>
              <a:t> detrás de Brasil y México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$490B en SWF Y20</a:t>
            </a:r>
            <a:r>
              <a:rPr sz="2000"/>
              <a:t> — más grande que cualquier fondo LatAm actual (Chile $25B).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19 — Ask</a:t>
            </a:r>
          </a:p>
        </p:txBody>
      </p:sp>
    </p:spTree>
  </p:cSld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El ticket de entrada</a:t>
            </a:r>
          </a:p>
        </p:txBody>
      </p:sp>
    </p:spTree>
  </p:cSld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Año 1 Anchor Commitment: $20B</a:t>
            </a:r>
            <a:r>
              <a:rPr/>
              <a:t> - $8B bond exchange + recompra (VRD) - $7B equity privatizaciones (FSI 20% stakes) - $3B greenfield (tech-hub + mining concessions) - $2B infraestructura (puertos + grid eléctrico)</a:t>
            </a:r>
          </a:p>
          <a:p>
            <a:pPr lvl="0" indent="0" marL="0">
              <a:buNone/>
            </a:pPr>
            <a:r>
              <a:rPr b="1"/>
              <a:t>Despliegue 5 años: $48B</a:t>
            </a:r>
            <a:r>
              <a:rPr/>
              <a:t> - $20B Year 1 (anchor round) - $12B Year 2 (follow-on) - $8B Year 3 (BVC IPO subscriptions) - $5B Year 4 (ADR + tokenization) - $3B Year 5 (mature liquidity + secondaries)</a:t>
            </a:r>
          </a:p>
          <a:p>
            <a:pPr lvl="0" indent="0" marL="0">
              <a:buNone/>
            </a:pPr>
            <a:r>
              <a:rPr b="1"/>
              <a:t>Términos clave:</a:t>
            </a:r>
            <a:r>
              <a:rPr/>
              <a:t> - Anti-dilution Y1 anchors hasta 49% post-money - Golden share Estado </a:t>
            </a:r>
            <a:r>
              <a:rPr b="1"/>
              <a:t>non-economic</a:t>
            </a:r>
            <a:r>
              <a:rPr/>
              <a:t> — solo veto strategic asset sales - Sanctions sunset Y5 — full free convertibility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TIR target 22-32%</a:t>
            </a:r>
            <a:r>
              <a:rPr sz="2000"/>
              <a:t> · payback period 4-6 años en escenario base.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20 — Contacto</a:t>
            </a:r>
          </a:p>
        </p:txBody>
      </p:sp>
    </p:spTree>
  </p:cSld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Próximos pasos</a:t>
            </a:r>
          </a:p>
        </p:txBody>
      </p:sp>
    </p:spTree>
  </p:cSld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Dataroom:</a:t>
            </a:r>
            <a:r>
              <a:rPr/>
              <a:t> - </a:t>
            </a:r>
            <a:r>
              <a:rPr>
                <a:latin typeface="Courier"/>
              </a:rPr>
              <a:t>genesis-libro-completo.html</a:t>
            </a:r>
            <a:r>
              <a:rPr/>
              <a:t> — 1,282 páginas navegables - </a:t>
            </a:r>
            <a:r>
              <a:rPr>
                <a:latin typeface="Courier"/>
              </a:rPr>
              <a:t>Plan_Genesis_Volumen_02_COMPLETO.pdf</a:t>
            </a:r>
            <a:r>
              <a:rPr/>
              <a:t> — 7.9 MB master PDF - </a:t>
            </a:r>
            <a:r>
              <a:rPr>
                <a:latin typeface="Courier"/>
              </a:rPr>
              <a:t>output/calculadora.html</a:t>
            </a:r>
            <a:r>
              <a:rPr/>
              <a:t> — TIR sensitivity calculator - </a:t>
            </a:r>
            <a:r>
              <a:rPr>
                <a:latin typeface="Courier"/>
              </a:rPr>
              <a:t>output/investor-package/</a:t>
            </a:r>
            <a:r>
              <a:rPr/>
              <a:t> — term sheet + executive summary EN</a:t>
            </a:r>
          </a:p>
          <a:p>
            <a:pPr lvl="0" indent="0" marL="0">
              <a:buNone/>
            </a:pPr>
            <a:r>
              <a:rPr b="1"/>
              <a:t>Outreach materials disponibles:</a:t>
            </a:r>
            <a:r>
              <a:rPr/>
              <a:t> - </a:t>
            </a:r>
            <a:r>
              <a:rPr>
                <a:latin typeface="Courier"/>
              </a:rPr>
              <a:t>cold-email-templates-EN.md</a:t>
            </a:r>
            <a:r>
              <a:rPr/>
              <a:t> — 12 plantillas verificadas (BlackRock/Blackstone/etc.) - </a:t>
            </a:r>
            <a:r>
              <a:rPr>
                <a:latin typeface="Courier"/>
              </a:rPr>
              <a:t>contact-list-EN.md</a:t>
            </a:r>
            <a:r>
              <a:rPr/>
              <a:t> — 47 contactos top-tier LatAm/EM - </a:t>
            </a:r>
            <a:r>
              <a:rPr>
                <a:latin typeface="Courier"/>
              </a:rPr>
              <a:t>term-sheet-EN.md</a:t>
            </a:r>
            <a:r>
              <a:rPr/>
              <a:t> — borrador legal anchor round - </a:t>
            </a:r>
            <a:r>
              <a:rPr>
                <a:latin typeface="Courier"/>
              </a:rPr>
              <a:t>executive-summary-EN.md</a:t>
            </a:r>
            <a:r>
              <a:rPr/>
              <a:t> — 18-pg English deck</a:t>
            </a:r>
          </a:p>
          <a:p>
            <a:pPr lvl="0" indent="0" marL="0">
              <a:buNone/>
            </a:pPr>
            <a:r>
              <a:rPr b="1"/>
              <a:t>Repositorio público:</a:t>
            </a:r>
            <a:r>
              <a:rPr/>
              <a:t> - GitHub: (pending publication — esta misión) - Cite: ver </a:t>
            </a:r>
            <a:r>
              <a:rPr>
                <a:latin typeface="Courier"/>
              </a:rPr>
              <a:t>CITATION.cff</a:t>
            </a:r>
            <a:r>
              <a:rPr/>
              <a:t> (BibTeX disponible)</a:t>
            </a:r>
          </a:p>
          <a:p>
            <a:pPr lvl="0" indent="0" marL="0">
              <a:buNone/>
            </a:pPr>
            <a:r>
              <a:rPr b="1"/>
              <a:t>Plan Génesis Vol. II · Vzla Foundation for Freedom</a:t>
            </a:r>
            <a:r>
              <a:rPr/>
              <a:t> </a:t>
            </a:r>
            <a:r>
              <a:rPr i="1"/>
              <a:t>Doctrina Monroe — Marshall · Mayo 2026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Ventana de OFAC GL 58 abre </a:t>
            </a:r>
            <a:r>
              <a:rPr sz="2000" b="1"/>
              <a:t>6-meses window</a:t>
            </a:r>
            <a:r>
              <a:rPr sz="2000"/>
              <a:t> — primera mover advantage.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Régimen en transición tras 25 años de control chavista (1999–2026)</a:t>
            </a:r>
          </a:p>
          <a:p>
            <a:pPr lvl="0"/>
            <a:r>
              <a:rPr/>
              <a:t>Deuda externa soberana en default técnico: </a:t>
            </a:r>
            <a:r>
              <a:rPr b="1"/>
              <a:t>$87B</a:t>
            </a:r>
            <a:r>
              <a:rPr/>
              <a:t> (60% trading 56¢ del par)</a:t>
            </a:r>
          </a:p>
          <a:p>
            <a:pPr lvl="0"/>
            <a:r>
              <a:rPr/>
              <a:t>Activos productivos nacionales subvaluados: </a:t>
            </a:r>
            <a:r>
              <a:rPr b="1"/>
              <a:t>&gt;$300B</a:t>
            </a:r>
            <a:r>
              <a:rPr/>
              <a:t> (PDVSA, CVG, mineras, banca, telecom)</a:t>
            </a:r>
          </a:p>
          <a:p>
            <a:pPr lvl="0"/>
            <a:r>
              <a:rPr/>
              <a:t>Ventana de </a:t>
            </a:r>
            <a:r>
              <a:rPr b="1"/>
              <a:t>OFAC GL 58</a:t>
            </a:r>
            <a:r>
              <a:rPr/>
              <a:t> (5 de mayo 2026) abre canales de reestructuración legal</a:t>
            </a:r>
          </a:p>
          <a:p>
            <a:pPr lvl="0"/>
            <a:r>
              <a:rPr/>
              <a:t>Demanda global por exposición LatAm sub-invertida (post-Argentina/Milei rally 2024-25)</a:t>
            </a:r>
          </a:p>
          <a:p>
            <a:pPr lvl="0" indent="0" marL="1270000">
              <a:buNone/>
            </a:pPr>
            <a:r>
              <a:rPr sz="2000" b="1"/>
              <a:t>DESTACADO:</a:t>
            </a:r>
            <a:r>
              <a:rPr sz="2000"/>
              <a:t> </a:t>
            </a:r>
            <a:r>
              <a:rPr sz="2000" b="1"/>
              <a:t>$87B deuda + $300B activos</a:t>
            </a:r>
            <a:r>
              <a:rPr sz="2000"/>
              <a:t> = recompra a 56¢ → upside 76% solo en NPV de bonos.</a:t>
            </a:r>
          </a:p>
          <a:p>
            <a:pPr lvl="0" indent="0" marL="0">
              <a:buNone/>
            </a:pPr>
            <a:r>
              <a:rPr>
                <a:latin typeface="Courier"/>
              </a:rPr>
              <a:t>Plan Génesis · Volumen II · 2026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 — El Problema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Una economía operando al 20% de su capacidad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Vzla Foundation for Freedom</dc:creator>
  <cp:keywords/>
  <dcterms:created xsi:type="dcterms:W3CDTF">2026-05-10T21:47:00Z</dcterms:created>
  <dcterms:modified xsi:type="dcterms:W3CDTF">2026-05-10T21:47:00Z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BlackRock · Blackstone · Sequoia · NBIM · IFC · IMF · World Bank · Andreessen Horowitz · Founders Fund</vt:lpwstr>
  </property>
  <property fmtid="{D5CDD505-2E9C-101B-9397-08002B2CF9AE}" pid="3" name="date">
    <vt:lpwstr>Mayo 2026</vt:lpwstr>
  </property>
  <property fmtid="{D5CDD505-2E9C-101B-9397-08002B2CF9AE}" pid="4" name="duration">
    <vt:lpwstr>12 min lectura / 25 min presentación</vt:lpwstr>
  </property>
  <property fmtid="{D5CDD505-2E9C-101B-9397-08002B2CF9AE}" pid="5" name="format">
    <vt:lpwstr>pitch-deck</vt:lpwstr>
  </property>
  <property fmtid="{D5CDD505-2E9C-101B-9397-08002B2CF9AE}" pid="6" name="license">
    <vt:lpwstr>CC BY 4.0 + Génesis Doctrinal Integrity Clause</vt:lpwstr>
  </property>
  <property fmtid="{D5CDD505-2E9C-101B-9397-08002B2CF9AE}" pid="7" name="slides">
    <vt:lpwstr>20</vt:lpwstr>
  </property>
  <property fmtid="{D5CDD505-2E9C-101B-9397-08002B2CF9AE}" pid="8" name="subtitle">
    <vt:lpwstr>Pitch Deck para Anchor Investors · 20 Slides</vt:lpwstr>
  </property>
  <property fmtid="{D5CDD505-2E9C-101B-9397-08002B2CF9AE}" pid="9" name="version">
    <vt:lpwstr>1.0</vt:lpwstr>
  </property>
</Properties>
</file>